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58" r:id="rId5"/>
    <p:sldId id="259" r:id="rId6"/>
    <p:sldId id="262" r:id="rId7"/>
    <p:sldId id="263" r:id="rId8"/>
    <p:sldId id="272" r:id="rId9"/>
    <p:sldId id="273" r:id="rId10"/>
    <p:sldId id="267" r:id="rId11"/>
    <p:sldId id="274" r:id="rId12"/>
    <p:sldId id="266" r:id="rId13"/>
    <p:sldId id="275" r:id="rId14"/>
    <p:sldId id="276" r:id="rId15"/>
    <p:sldId id="277" r:id="rId16"/>
    <p:sldId id="278" r:id="rId17"/>
    <p:sldId id="280" r:id="rId18"/>
    <p:sldId id="279" r:id="rId19"/>
    <p:sldId id="281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56063" y="4079875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1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943600" cy="54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69" y="0"/>
            <a:ext cx="2897237" cy="584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1" y="27789"/>
            <a:ext cx="575666" cy="5842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283425" y="-49010"/>
            <a:ext cx="4016826" cy="3924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2100" b="1" i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華   中   科   技   大   学</a:t>
            </a:r>
            <a:endParaRPr lang="zh-CN" altLang="en-US" sz="2100" b="1" i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65964" y="334990"/>
            <a:ext cx="3054362" cy="2077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900" b="0" i="1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HUAZHONG UNIVERSITY OF SCIENCE AND TECHNOLOGY</a:t>
            </a:r>
            <a:endParaRPr lang="zh-CN" altLang="en-US" sz="900" b="0" i="1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3301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063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634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FB89-4DFA-405A-8E4A-76F2AF4805B9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45FA7-551E-4C4E-A840-522F74B74C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957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FB89-4DFA-405A-8E4A-76F2AF4805B9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45FA7-551E-4C4E-A840-522F74B74C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618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FB89-4DFA-405A-8E4A-76F2AF4805B9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45FA7-551E-4C4E-A840-522F74B74C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043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FB89-4DFA-405A-8E4A-76F2AF4805B9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45FA7-551E-4C4E-A840-522F74B74C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961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FB89-4DFA-405A-8E4A-76F2AF4805B9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45FA7-551E-4C4E-A840-522F74B74C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732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FB89-4DFA-405A-8E4A-76F2AF4805B9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45FA7-551E-4C4E-A840-522F74B74C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428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FB89-4DFA-405A-8E4A-76F2AF4805B9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45FA7-551E-4C4E-A840-522F74B74C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4772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FB89-4DFA-405A-8E4A-76F2AF4805B9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45FA7-551E-4C4E-A840-522F74B74C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491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7082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FB89-4DFA-405A-8E4A-76F2AF4805B9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45FA7-551E-4C4E-A840-522F74B74C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7568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FB89-4DFA-405A-8E4A-76F2AF4805B9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45FA7-551E-4C4E-A840-522F74B74C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1367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FB89-4DFA-405A-8E4A-76F2AF4805B9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45FA7-551E-4C4E-A840-522F74B74C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537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5345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16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640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940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8902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6836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512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8117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5213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3203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8436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34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921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209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22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50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799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84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Picture 15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22219" cy="47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69" y="0"/>
            <a:ext cx="2351762" cy="4742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19" y="-1"/>
            <a:ext cx="492631" cy="365127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83400" y="-40477"/>
            <a:ext cx="4016826" cy="36933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1950" b="1" i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華   中   科   技   大   学</a:t>
            </a:r>
            <a:endParaRPr lang="zh-CN" altLang="en-US" sz="1950" b="1" i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859936" y="282985"/>
            <a:ext cx="2565447" cy="18466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750" b="0" i="1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HUAZHONG UNIVERSITY OF SCIENCE AND TECHNOLOGY</a:t>
            </a:r>
            <a:endParaRPr lang="zh-CN" altLang="en-US" sz="750" b="0" i="1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869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BFB89-4DFA-405A-8E4A-76F2AF4805B9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45FA7-551E-4C4E-A840-522F74B74C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957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F0A31-5E77-4B9C-8235-B6EAC033149E}" type="datetimeFigureOut">
              <a:rPr lang="zh-CN" altLang="en-US" smtClean="0"/>
              <a:t>2018/5/25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8D4C8-F7D8-4BCC-9CE4-25BE0DF79A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15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115050" cy="432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69" y="0"/>
            <a:ext cx="2275731" cy="4588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19" y="36272"/>
            <a:ext cx="492631" cy="39599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83400" y="-40477"/>
            <a:ext cx="4016826" cy="36933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1950" b="1" i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華   中   科   技   大   学</a:t>
            </a:r>
            <a:endParaRPr lang="zh-CN" altLang="en-US" sz="1950" b="1" i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59936" y="282985"/>
            <a:ext cx="2565447" cy="18466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750" b="0" i="1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HUAZHONG UNIVERSITY OF SCIENCE AND TECHNOLOGY</a:t>
            </a:r>
            <a:endParaRPr lang="zh-CN" altLang="en-US" sz="750" b="0" i="1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331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06954" y="4056294"/>
            <a:ext cx="6858000" cy="165576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dirty="0" smtClean="0"/>
              <a:t>                    </a:t>
            </a:r>
            <a:r>
              <a:rPr lang="zh-CN" altLang="en-US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指导老师：易朋兴  副教授</a:t>
            </a:r>
            <a:endParaRPr lang="en-US" altLang="zh-CN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                   答辩人：    方舟</a:t>
            </a:r>
            <a:endParaRPr lang="en-US" altLang="zh-CN" dirty="0" smtClean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38190" y="11907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毕业设计论文答辩</a:t>
            </a:r>
            <a:endParaRPr lang="zh-CN" altLang="en-US" sz="3200" b="1" dirty="0"/>
          </a:p>
        </p:txBody>
      </p:sp>
      <p:sp>
        <p:nvSpPr>
          <p:cNvPr id="6" name="矩形 5"/>
          <p:cNvSpPr/>
          <p:nvPr/>
        </p:nvSpPr>
        <p:spPr>
          <a:xfrm>
            <a:off x="1145419" y="2246375"/>
            <a:ext cx="685315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zh-CN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烤箱门自平衡铰链机构</a:t>
            </a:r>
            <a:r>
              <a:rPr lang="zh-CN" altLang="en-US" sz="4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的研究</a:t>
            </a:r>
            <a:endParaRPr lang="zh-CN" altLang="en-US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377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32509" y="331548"/>
            <a:ext cx="1292388" cy="61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0000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平衡</a:t>
            </a:r>
            <a:r>
              <a:rPr lang="zh-CN" altLang="zh-CN" sz="2000" dirty="0">
                <a:solidFill>
                  <a:srgbClr val="0000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机构</a:t>
            </a:r>
            <a:endParaRPr lang="en-US" altLang="zh-CN" sz="2000" dirty="0">
              <a:solidFill>
                <a:srgbClr val="0000C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95007" y="1446140"/>
            <a:ext cx="24688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平行四边形机构：传力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圆心角机构：减速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3" y="1048090"/>
            <a:ext cx="5286895" cy="1972437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>
            <a:off x="5985164" y="1413507"/>
            <a:ext cx="0" cy="1039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498764" y="2361158"/>
            <a:ext cx="490451" cy="83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418936" y="22155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重力</a:t>
            </a:r>
            <a:endParaRPr lang="zh-CN" altLang="en-US" sz="1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51091" y="188972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弹簧力</a:t>
            </a:r>
          </a:p>
        </p:txBody>
      </p:sp>
      <p:sp>
        <p:nvSpPr>
          <p:cNvPr id="25" name="矩形 24"/>
          <p:cNvSpPr/>
          <p:nvPr/>
        </p:nvSpPr>
        <p:spPr>
          <a:xfrm>
            <a:off x="3172203" y="1305065"/>
            <a:ext cx="1620957" cy="418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平行四边形机构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51091" y="1319045"/>
            <a:ext cx="1210588" cy="418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圆心角机构</a:t>
            </a:r>
            <a:endParaRPr lang="en-US" altLang="zh-CN" sz="16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32509" y="2998318"/>
            <a:ext cx="1723549" cy="614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000" dirty="0">
                <a:solidFill>
                  <a:srgbClr val="0000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自动关门机构</a:t>
            </a:r>
          </a:p>
        </p:txBody>
      </p:sp>
      <p:sp>
        <p:nvSpPr>
          <p:cNvPr id="29" name="矩形 28"/>
          <p:cNvSpPr/>
          <p:nvPr/>
        </p:nvSpPr>
        <p:spPr>
          <a:xfrm>
            <a:off x="1703014" y="4374858"/>
            <a:ext cx="180232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形槽配合弹簧力拉动销轴使门体关上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887353" y="2989806"/>
            <a:ext cx="1980029" cy="614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 smtClean="0">
                <a:solidFill>
                  <a:srgbClr val="0000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门体可拆卸</a:t>
            </a:r>
            <a:r>
              <a:rPr lang="zh-CN" altLang="zh-CN" sz="2000" dirty="0" smtClean="0">
                <a:solidFill>
                  <a:srgbClr val="0000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机构</a:t>
            </a:r>
            <a:endParaRPr lang="zh-CN" altLang="zh-CN" sz="2000" dirty="0">
              <a:solidFill>
                <a:srgbClr val="0000C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905" y="3664844"/>
            <a:ext cx="2746584" cy="2714208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6761041" y="4374858"/>
            <a:ext cx="180232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锁止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杆提供额外的力平衡弹簧力，门体可轻松拆卸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887352" y="425435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锁止杆</a:t>
            </a:r>
            <a:endParaRPr lang="zh-CN" altLang="en-US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H="1" flipV="1">
            <a:off x="4278465" y="4655128"/>
            <a:ext cx="193782" cy="445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43" y="3649374"/>
            <a:ext cx="871836" cy="2903123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66255" y="507077"/>
            <a:ext cx="8570421" cy="266838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66255" y="3175463"/>
            <a:ext cx="3449781" cy="356615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616036" y="3175463"/>
            <a:ext cx="5120640" cy="356615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16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462337" y="1279527"/>
            <a:ext cx="2200275" cy="873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内容简介</a:t>
            </a:r>
            <a:endParaRPr lang="zh-CN" altLang="en-US" sz="3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958394" y="2205267"/>
            <a:ext cx="5147255" cy="51077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一</a:t>
            </a:r>
            <a:r>
              <a:rPr lang="en-US" altLang="zh-CN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r>
              <a:rPr lang="zh-CN" altLang="en-US" sz="2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需求分析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958394" y="3077038"/>
            <a:ext cx="5147254" cy="51077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二</a:t>
            </a:r>
            <a:r>
              <a:rPr lang="en-US" altLang="zh-CN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r>
              <a:rPr lang="zh-CN" altLang="en-US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方案选择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958394" y="3948810"/>
            <a:ext cx="5147254" cy="51077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三</a:t>
            </a:r>
            <a:r>
              <a:rPr lang="en-US" altLang="zh-CN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r>
              <a:rPr lang="zh-CN" altLang="en-US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结构设计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958394" y="4820582"/>
            <a:ext cx="5147254" cy="510778"/>
          </a:xfrm>
          <a:prstGeom prst="roundRect">
            <a:avLst/>
          </a:prstGeom>
          <a:solidFill>
            <a:schemeClr val="accent2"/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四</a:t>
            </a:r>
            <a:r>
              <a:rPr lang="en-US" altLang="zh-CN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r>
              <a:rPr lang="zh-CN" altLang="en-US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有限元分析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779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1757" y="60765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静力学分析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1757" y="1280159"/>
            <a:ext cx="7210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分析状态：质量最大</a:t>
            </a:r>
            <a:r>
              <a:rPr lang="en-US" altLang="zh-CN" sz="20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——12kg</a:t>
            </a:r>
            <a:r>
              <a:rPr lang="zh-CN" altLang="en-US" sz="20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，重力矩最大</a:t>
            </a:r>
            <a:r>
              <a:rPr lang="en-US" altLang="zh-CN" sz="20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最大开门角度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74206" y="1653268"/>
            <a:ext cx="3235702" cy="1387127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4909908" y="1653269"/>
            <a:ext cx="3427758" cy="138712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1757" y="210727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边界条件</a:t>
            </a:r>
            <a:endParaRPr lang="zh-CN" altLang="en-US" sz="2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6835" y="31269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网格</a:t>
            </a:r>
          </a:p>
        </p:txBody>
      </p:sp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1642345" y="3126900"/>
            <a:ext cx="4438702" cy="13625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59965" y="3440918"/>
            <a:ext cx="242658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应力集中</a:t>
            </a:r>
            <a:r>
              <a:rPr lang="en-US" altLang="zh-CN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</a:t>
            </a:r>
            <a:r>
              <a:rPr lang="zh-CN" altLang="en-US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支撑架，采用</a:t>
            </a:r>
            <a:r>
              <a:rPr lang="en-US" altLang="zh-CN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3mm</a:t>
            </a:r>
            <a:r>
              <a:rPr lang="zh-CN" altLang="en-US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Tetrahedrons</a:t>
            </a:r>
            <a:r>
              <a:rPr lang="zh-CN" altLang="en-US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划分</a:t>
            </a:r>
            <a:endParaRPr lang="zh-CN" altLang="en-US" sz="2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11786" y="4181643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支撑架</a:t>
            </a:r>
            <a:endParaRPr lang="zh-CN" altLang="en-US" sz="1400" dirty="0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3034145" y="4114800"/>
            <a:ext cx="224444" cy="19225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24663" y="455319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结果</a:t>
            </a:r>
          </a:p>
        </p:txBody>
      </p:sp>
      <p:pic>
        <p:nvPicPr>
          <p:cNvPr id="16" name="图片 15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2345" y="4613465"/>
            <a:ext cx="3893185" cy="16268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576748" y="4916896"/>
            <a:ext cx="3060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最大应力</a:t>
            </a:r>
            <a:r>
              <a:rPr lang="en-US" altLang="zh-CN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121.81MPa</a:t>
            </a:r>
            <a:r>
              <a:rPr lang="zh-CN" altLang="en-US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zh-CN" altLang="en-US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大约</a:t>
            </a:r>
            <a:r>
              <a:rPr lang="en-US" altLang="zh-CN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45</a:t>
            </a:r>
            <a:r>
              <a:rPr lang="zh-CN" altLang="en-US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钢</a:t>
            </a:r>
            <a:r>
              <a:rPr lang="zh-CN" altLang="en-US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屈服极限</a:t>
            </a:r>
            <a:r>
              <a:rPr lang="en-US" altLang="zh-CN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355</a:t>
            </a:r>
            <a:r>
              <a:rPr lang="en-US" altLang="zh-CN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MPa</a:t>
            </a:r>
            <a:r>
              <a:rPr lang="zh-CN" altLang="en-US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</a:t>
            </a:r>
            <a:r>
              <a:rPr lang="zh-CN" altLang="en-US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三分之一</a:t>
            </a:r>
            <a:r>
              <a:rPr lang="zh-CN" altLang="en-US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zh-CN" altLang="en-US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强度足够。</a:t>
            </a:r>
            <a:endParaRPr lang="zh-CN" altLang="en-US" sz="2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283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3516" y="54115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动力</a:t>
            </a:r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学分析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9104" y="112256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开门动作分析</a:t>
            </a:r>
            <a:endParaRPr lang="zh-CN" altLang="en-US" sz="2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2905" y="113953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自动</a:t>
            </a:r>
            <a:r>
              <a:rPr lang="zh-CN" altLang="en-US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关门动作分析</a:t>
            </a:r>
            <a:endParaRPr lang="zh-CN" altLang="en-US" sz="2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16" y="1634548"/>
            <a:ext cx="3611779" cy="135321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4153" y="2987761"/>
            <a:ext cx="1771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开门</a:t>
            </a:r>
            <a:r>
              <a:rPr lang="en-US" altLang="zh-CN" sz="1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ADAMS</a:t>
            </a:r>
            <a:r>
              <a:rPr lang="zh-CN" altLang="en-US" sz="1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模型</a:t>
            </a:r>
            <a:endParaRPr lang="zh-CN" altLang="en-US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4789406" y="1651521"/>
            <a:ext cx="3360709" cy="123706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78756" y="2983052"/>
            <a:ext cx="2182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自动关门</a:t>
            </a:r>
            <a:r>
              <a:rPr lang="en-US" altLang="zh-CN" sz="1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ADAMS</a:t>
            </a:r>
            <a:r>
              <a:rPr lang="zh-CN" altLang="en-US" sz="1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模型</a:t>
            </a:r>
            <a:endParaRPr lang="zh-CN" altLang="en-US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210012" y="3387871"/>
            <a:ext cx="3705283" cy="14478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89493" y="4835671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平衡弹簧形变量曲线</a:t>
            </a:r>
            <a:endParaRPr lang="zh-CN" altLang="en-US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5"/>
          <a:stretch>
            <a:fillRect/>
          </a:stretch>
        </p:blipFill>
        <p:spPr>
          <a:xfrm>
            <a:off x="4722905" y="3437227"/>
            <a:ext cx="3738880" cy="13639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54097" y="4935882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竖直</a:t>
            </a:r>
            <a:r>
              <a:rPr lang="zh-CN" altLang="en-US" sz="1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弹簧形变量曲线</a:t>
            </a:r>
            <a:endParaRPr lang="zh-CN" altLang="en-US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4622" y="5267808"/>
            <a:ext cx="32210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平衡弹簧形变量随角度呈正弦函数关系，与预想相同，验证通过</a:t>
            </a:r>
            <a:endParaRPr lang="zh-CN" altLang="en-US" sz="2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23158" y="5438669"/>
            <a:ext cx="3221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竖直</a:t>
            </a:r>
            <a:r>
              <a:rPr lang="zh-CN" altLang="en-US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弹簧形变量逐渐减小，最后稳定，验证通过</a:t>
            </a:r>
            <a:endParaRPr lang="zh-CN" altLang="en-US" sz="2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4307227" y="935771"/>
            <a:ext cx="30082" cy="56645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93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47750"/>
            <a:ext cx="762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0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123950"/>
            <a:ext cx="85725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6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爱剪辑-我的视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28306" y="2477193"/>
            <a:ext cx="5272597" cy="1107996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6600" spc="250" dirty="0" smtClean="0">
                <a:solidFill>
                  <a:srgbClr val="C00000"/>
                </a:solidFill>
                <a:latin typeface="Berlin Sans FB Demi" panose="020E0802020502020306" pitchFamily="34" charset="0"/>
                <a:ea typeface="华文中宋" panose="02010600040101010101" pitchFamily="2" charset="-122"/>
              </a:rPr>
              <a:t>THANK YOU</a:t>
            </a:r>
            <a:endParaRPr lang="zh-CN" altLang="en-US" sz="6600" spc="250" dirty="0">
              <a:solidFill>
                <a:srgbClr val="C00000"/>
              </a:solidFill>
              <a:latin typeface="Berlin Sans FB Demi" panose="020E0802020502020306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822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>
            <a:spLocks/>
          </p:cNvSpPr>
          <p:nvPr/>
        </p:nvSpPr>
        <p:spPr>
          <a:xfrm>
            <a:off x="3462337" y="1279527"/>
            <a:ext cx="2200275" cy="873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内容简介</a:t>
            </a:r>
            <a:endParaRPr lang="zh-CN" altLang="en-US" sz="3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958394" y="2205267"/>
            <a:ext cx="5147255" cy="510778"/>
          </a:xfrm>
          <a:prstGeom prst="roundRect">
            <a:avLst/>
          </a:prstGeom>
          <a:solidFill>
            <a:schemeClr val="accent2"/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一</a:t>
            </a:r>
            <a:r>
              <a:rPr lang="en-US" altLang="zh-CN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r>
              <a:rPr lang="zh-CN" altLang="en-US" sz="2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需求分析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958394" y="3077038"/>
            <a:ext cx="5147254" cy="51077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二</a:t>
            </a:r>
            <a:r>
              <a:rPr lang="en-US" altLang="zh-CN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r>
              <a:rPr lang="zh-CN" altLang="en-US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方案选择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958394" y="3948810"/>
            <a:ext cx="5147254" cy="51077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三</a:t>
            </a:r>
            <a:r>
              <a:rPr lang="en-US" altLang="zh-CN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r>
              <a:rPr lang="zh-CN" altLang="en-US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结构设计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958394" y="4820582"/>
            <a:ext cx="5147254" cy="51077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四</a:t>
            </a:r>
            <a:r>
              <a:rPr lang="en-US" altLang="zh-CN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r>
              <a:rPr lang="zh-CN" altLang="en-US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有限元分析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175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6839" y="61400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选题的背景与意义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50" y="1267959"/>
            <a:ext cx="2235776" cy="14541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15773" y="27221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00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小型烤箱</a:t>
            </a:r>
            <a:endParaRPr lang="zh-CN" altLang="en-US" dirty="0">
              <a:solidFill>
                <a:srgbClr val="0000C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10426" y="1810387"/>
            <a:ext cx="478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门轻，易撞击</a:t>
            </a:r>
            <a:endParaRPr lang="zh-CN" altLang="en-US" dirty="0">
              <a:solidFill>
                <a:srgbClr val="0000C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852" y="1774503"/>
            <a:ext cx="1738986" cy="181860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77347" y="36796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</a:t>
            </a:r>
            <a:r>
              <a:rPr lang="zh-CN" altLang="en-US" dirty="0" smtClean="0">
                <a:solidFill>
                  <a:srgbClr val="0000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型烤箱</a:t>
            </a:r>
            <a:endParaRPr lang="zh-CN" altLang="en-US" dirty="0">
              <a:solidFill>
                <a:srgbClr val="0000C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43388" y="2361261"/>
            <a:ext cx="132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依靠</a:t>
            </a:r>
            <a:r>
              <a:rPr lang="zh-CN" altLang="en-US" dirty="0" smtClean="0">
                <a:solidFill>
                  <a:srgbClr val="0000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摩擦力</a:t>
            </a:r>
            <a:endParaRPr lang="en-US" altLang="zh-CN" dirty="0" smtClean="0">
              <a:solidFill>
                <a:srgbClr val="0000C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solidFill>
                  <a:srgbClr val="0000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费力</a:t>
            </a:r>
            <a:endParaRPr lang="zh-CN" altLang="en-US" dirty="0">
              <a:solidFill>
                <a:srgbClr val="0000C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79" y="3086559"/>
            <a:ext cx="1846184" cy="106761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797457" y="3444322"/>
            <a:ext cx="215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难以任意角度平衡</a:t>
            </a:r>
            <a:endParaRPr lang="zh-CN" altLang="en-US" dirty="0">
              <a:solidFill>
                <a:srgbClr val="0000C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15773" y="41980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00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大型烤箱</a:t>
            </a:r>
            <a:endParaRPr lang="zh-CN" altLang="en-US" dirty="0">
              <a:solidFill>
                <a:srgbClr val="0000C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6839" y="449046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国内外发展趋势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86839" y="5013689"/>
            <a:ext cx="374012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国内</a:t>
            </a:r>
            <a:endParaRPr lang="en-US" altLang="zh-CN" sz="2000" dirty="0" smtClean="0">
              <a:solidFill>
                <a:schemeClr val="accent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胡国衡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门体、铰链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一体化</a:t>
            </a:r>
            <a:endParaRPr lang="en-US" altLang="zh-CN" dirty="0" smtClean="0">
              <a:solidFill>
                <a:schemeClr val="accent2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杨朝伟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铰链在箱体侧面，功能丰富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46034" y="5006491"/>
            <a:ext cx="304762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国外</a:t>
            </a:r>
            <a:endParaRPr lang="en-US" altLang="zh-CN" sz="2000" dirty="0" smtClean="0">
              <a:solidFill>
                <a:schemeClr val="accent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家电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企业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自主设计，针对性</a:t>
            </a:r>
            <a:endParaRPr lang="en-US" altLang="zh-CN" dirty="0" smtClean="0">
              <a:solidFill>
                <a:schemeClr val="accent2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Ronit </a:t>
            </a:r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Malka-</a:t>
            </a:r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机器人铰链</a:t>
            </a:r>
            <a:endParaRPr lang="en-US" altLang="zh-CN" dirty="0">
              <a:solidFill>
                <a:schemeClr val="accent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083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36716" y="17368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36716" y="2392680"/>
            <a:ext cx="63209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400" dirty="0">
                <a:solidFill>
                  <a:schemeClr val="accent2">
                    <a:lumMod val="75000"/>
                  </a:schemeClr>
                </a:solidFill>
              </a:rPr>
              <a:t>设计主要的铰链机构，满足力学平衡性</a:t>
            </a:r>
            <a:r>
              <a:rPr lang="zh-CN" altLang="zh-CN" sz="2400" dirty="0" smtClean="0">
                <a:solidFill>
                  <a:schemeClr val="accent2">
                    <a:lumMod val="75000"/>
                  </a:schemeClr>
                </a:solidFill>
              </a:rPr>
              <a:t>要求</a:t>
            </a:r>
            <a:endParaRPr lang="en-US" altLang="zh-CN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400" dirty="0" smtClean="0">
                <a:solidFill>
                  <a:schemeClr val="accent2">
                    <a:lumMod val="75000"/>
                  </a:schemeClr>
                </a:solidFill>
              </a:rPr>
              <a:t>优化主体机构，达到空间安装要求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400" dirty="0" smtClean="0">
                <a:solidFill>
                  <a:schemeClr val="accent2">
                    <a:lumMod val="75000"/>
                  </a:schemeClr>
                </a:solidFill>
              </a:rPr>
              <a:t>开度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8~12</a:t>
            </a:r>
            <a:r>
              <a:rPr lang="zh-CN" altLang="zh-CN" sz="2400" dirty="0" smtClean="0">
                <a:solidFill>
                  <a:schemeClr val="accent2">
                    <a:lumMod val="75000"/>
                  </a:schemeClr>
                </a:solidFill>
              </a:rPr>
              <a:t>°时门体可自动闭合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400" dirty="0" smtClean="0">
                <a:solidFill>
                  <a:schemeClr val="accent2">
                    <a:lumMod val="75000"/>
                  </a:schemeClr>
                </a:solidFill>
              </a:rPr>
              <a:t>徒手可将门体拆卸下来，便于清洗箱体内部</a:t>
            </a:r>
            <a:endParaRPr lang="en-US" altLang="zh-CN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</a:rPr>
              <a:t>校核铰链结构强度、动作过程是否达标</a:t>
            </a:r>
          </a:p>
        </p:txBody>
      </p:sp>
    </p:spTree>
    <p:extLst>
      <p:ext uri="{BB962C8B-B14F-4D97-AF65-F5344CB8AC3E}">
        <p14:creationId xmlns:p14="http://schemas.microsoft.com/office/powerpoint/2010/main" val="28004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 txBox="1">
            <a:spLocks/>
          </p:cNvSpPr>
          <p:nvPr/>
        </p:nvSpPr>
        <p:spPr>
          <a:xfrm>
            <a:off x="3462337" y="1279527"/>
            <a:ext cx="2200275" cy="873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内容简介</a:t>
            </a:r>
            <a:endParaRPr lang="zh-CN" altLang="en-US" sz="3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958394" y="2205267"/>
            <a:ext cx="5147255" cy="51077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一</a:t>
            </a:r>
            <a:r>
              <a:rPr lang="en-US" altLang="zh-CN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r>
              <a:rPr lang="zh-CN" altLang="en-US" sz="2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需求分析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958394" y="3077038"/>
            <a:ext cx="5147254" cy="510778"/>
          </a:xfrm>
          <a:prstGeom prst="roundRect">
            <a:avLst/>
          </a:prstGeom>
          <a:solidFill>
            <a:schemeClr val="accent2"/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二</a:t>
            </a:r>
            <a:r>
              <a:rPr lang="en-US" altLang="zh-CN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r>
              <a:rPr lang="zh-CN" altLang="en-US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方案选择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958394" y="3948810"/>
            <a:ext cx="5147254" cy="51077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三</a:t>
            </a:r>
            <a:r>
              <a:rPr lang="en-US" altLang="zh-CN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r>
              <a:rPr lang="zh-CN" altLang="en-US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结构设计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958394" y="4820582"/>
            <a:ext cx="5147254" cy="51077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四</a:t>
            </a:r>
            <a:r>
              <a:rPr lang="en-US" altLang="zh-CN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r>
              <a:rPr lang="zh-CN" altLang="en-US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有限元分析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068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939" y="2795772"/>
            <a:ext cx="3895852" cy="27222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68445" y="781081"/>
                <a:ext cx="63796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zh-CN" altLang="en-US" sz="2400" dirty="0" smtClean="0">
                    <a:ln>
                      <a:solidFill>
                        <a:srgbClr val="C00000"/>
                      </a:solidFill>
                    </a:ln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门体重力矩与开门角度关系</a:t>
                </a:r>
                <a:r>
                  <a:rPr lang="en-US" altLang="zh-CN" sz="2400" dirty="0">
                    <a:ln>
                      <a:solidFill>
                        <a:srgbClr val="C00000"/>
                      </a:solidFill>
                    </a:ln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——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sz="2400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mgL</m:t>
                    </m:r>
                    <m:func>
                      <m:funcPr>
                        <m:ctrlPr>
                          <a:rPr lang="en-US" altLang="zh-CN" sz="2400" i="1">
                            <a:ln>
                              <a:solidFill>
                                <a:srgbClr val="C00000"/>
                              </a:solidFill>
                            </a:ln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n>
                              <a:solidFill>
                                <a:srgbClr val="C00000"/>
                              </a:solidFill>
                            </a:ln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ln>
                              <a:solidFill>
                                <a:srgbClr val="C00000"/>
                              </a:solidFill>
                            </a:ln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func>
                  </m:oMath>
                </a14:m>
                <a:endParaRPr lang="zh-CN" altLang="en-US" sz="2400" dirty="0">
                  <a:ln>
                    <a:solidFill>
                      <a:srgbClr val="C00000"/>
                    </a:solidFill>
                  </a:ln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45" y="781081"/>
                <a:ext cx="637969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114016" y="150132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方案一</a:t>
            </a:r>
            <a:endParaRPr lang="zh-CN" altLang="en-US" sz="2000" b="1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4016" y="407215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方案三</a:t>
            </a:r>
            <a:endParaRPr lang="zh-CN" altLang="en-US" sz="2000" b="1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5" y="4472260"/>
            <a:ext cx="4643346" cy="209150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38497" y="378756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两个</a:t>
            </a:r>
            <a:r>
              <a:rPr lang="zh-CN" altLang="en-US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正弦机构组合</a:t>
            </a:r>
            <a:endParaRPr lang="zh-CN" altLang="en-US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95983" y="500905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微元思想构造凸轮</a:t>
            </a:r>
            <a:endParaRPr lang="zh-CN" altLang="en-US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98899" y="234391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方案二</a:t>
            </a:r>
            <a:endParaRPr lang="zh-CN" altLang="en-US" sz="2000" b="1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75" y="1916319"/>
            <a:ext cx="4383282" cy="1940896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91901" y="2017573"/>
            <a:ext cx="31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减速机构与单一正弦机构组合</a:t>
            </a:r>
            <a:endParaRPr lang="zh-CN" altLang="en-US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06035" y="155590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铰链位于箱体侧面</a:t>
            </a:r>
            <a:endParaRPr lang="zh-CN" altLang="en-US" sz="2400" b="1" dirty="0">
              <a:solidFill>
                <a:schemeClr val="accent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0" y="1421476"/>
            <a:ext cx="4713316" cy="25603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0" y="3981796"/>
            <a:ext cx="4891080" cy="281801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891080" y="2269375"/>
            <a:ext cx="4061727" cy="36409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16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81638" y="982032"/>
            <a:ext cx="1313180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200" dirty="0" smtClean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方案比较</a:t>
            </a:r>
            <a:endParaRPr lang="zh-CN" altLang="en-US" sz="2200" dirty="0">
              <a:ln>
                <a:solidFill>
                  <a:srgbClr val="C00000"/>
                </a:solidFill>
              </a:ln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53138" y="1785758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方案一：最简易，但存在减速机构</a:t>
            </a:r>
            <a:endParaRPr lang="zh-CN" altLang="en-US" sz="2000" b="1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27849" y="2789719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方案二：两套正弦机构，零件多、体积大</a:t>
            </a:r>
            <a:endParaRPr lang="zh-CN" altLang="en-US" sz="2000" b="1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27849" y="3793681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方案三：凸轮参数难以确定</a:t>
            </a:r>
            <a:endParaRPr lang="zh-CN" altLang="en-US" sz="2000" b="1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6099" y="4917150"/>
            <a:ext cx="35189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比较后最终选择方案一</a:t>
            </a:r>
            <a:endParaRPr lang="zh-CN" altLang="en-US" sz="2600" b="1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374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>
            <a:spLocks/>
          </p:cNvSpPr>
          <p:nvPr/>
        </p:nvSpPr>
        <p:spPr>
          <a:xfrm>
            <a:off x="3462337" y="1279527"/>
            <a:ext cx="2200275" cy="873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内容简介</a:t>
            </a:r>
            <a:endParaRPr lang="zh-CN" altLang="en-US" sz="3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958394" y="2205267"/>
            <a:ext cx="5147255" cy="51077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一</a:t>
            </a:r>
            <a:r>
              <a:rPr lang="en-US" altLang="zh-CN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r>
              <a:rPr lang="zh-CN" altLang="en-US" sz="2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需求分析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958394" y="3077038"/>
            <a:ext cx="5147254" cy="51077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二</a:t>
            </a:r>
            <a:r>
              <a:rPr lang="en-US" altLang="zh-CN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r>
              <a:rPr lang="zh-CN" altLang="en-US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方案选择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958394" y="3948810"/>
            <a:ext cx="5147254" cy="510778"/>
          </a:xfrm>
          <a:prstGeom prst="roundRect">
            <a:avLst/>
          </a:prstGeom>
          <a:solidFill>
            <a:schemeClr val="accent2"/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三</a:t>
            </a:r>
            <a:r>
              <a:rPr lang="en-US" altLang="zh-CN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r>
              <a:rPr lang="zh-CN" altLang="en-US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结构设计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958394" y="4820582"/>
            <a:ext cx="5147254" cy="51077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四</a:t>
            </a:r>
            <a:r>
              <a:rPr lang="en-US" altLang="zh-CN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r>
              <a:rPr lang="zh-CN" altLang="en-US" sz="240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有限元分析</a:t>
            </a:r>
            <a:endParaRPr lang="zh-CN" altLang="en-US" sz="2400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86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98" y="986221"/>
            <a:ext cx="2523388" cy="23659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64790" y="2568679"/>
            <a:ext cx="7264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1-</a:t>
            </a:r>
            <a:r>
              <a:rPr lang="zh-CN" altLang="en-US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箱体</a:t>
            </a:r>
            <a:endParaRPr lang="en-US" altLang="zh-CN" sz="1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en-US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2-</a:t>
            </a:r>
            <a:r>
              <a:rPr lang="zh-CN" altLang="en-US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门体</a:t>
            </a:r>
            <a:endParaRPr lang="en-US" altLang="zh-CN" sz="1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en-US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3-</a:t>
            </a:r>
            <a:r>
              <a:rPr lang="zh-CN" altLang="en-US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铰链</a:t>
            </a:r>
            <a:endParaRPr lang="en-US" altLang="zh-CN" sz="1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71523" y="663411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以功能为主，铰链位于箱体侧面</a:t>
            </a:r>
            <a:endParaRPr lang="zh-CN" altLang="en-US" sz="2000" b="1" dirty="0">
              <a:solidFill>
                <a:schemeClr val="accent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30380" y="1032566"/>
            <a:ext cx="4642158" cy="2432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9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优点</a:t>
            </a:r>
            <a:endParaRPr lang="en-US" altLang="zh-CN" sz="1900" dirty="0" smtClean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空间足够大，设计更为简易</a:t>
            </a:r>
            <a:endParaRPr lang="en-US" altLang="zh-CN" sz="1600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铰链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尺寸</a:t>
            </a:r>
            <a:r>
              <a:rPr lang="zh-CN" altLang="en-US" sz="1600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可随门重增加增大</a:t>
            </a:r>
            <a:endParaRPr lang="en-US" altLang="zh-CN" sz="1600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便于安装铰链、拆卸门体</a:t>
            </a:r>
            <a:endParaRPr lang="en-US" altLang="zh-CN" sz="1600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900" dirty="0" smtClean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缺点</a:t>
            </a:r>
            <a:endParaRPr lang="en-US" altLang="zh-CN" sz="1900" dirty="0" smtClean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临近加热内胆，温度稍高</a:t>
            </a:r>
            <a:endParaRPr lang="en-US" altLang="zh-CN" sz="1600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与门体相距较远，需要更多零件传递重力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6591" y="5245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总体布局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9812" y="344763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铰链结构</a:t>
            </a: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274304" y="3891076"/>
            <a:ext cx="3408219" cy="292817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37015" y="4910913"/>
            <a:ext cx="14766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en-US" altLang="zh-CN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铰链杆</a:t>
            </a:r>
            <a:endParaRPr lang="en-US" altLang="zh-CN" sz="1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2-</a:t>
            </a:r>
            <a:r>
              <a:rPr lang="zh-CN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锁</a:t>
            </a:r>
            <a:r>
              <a:rPr lang="zh-CN" altLang="zh-CN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止</a:t>
            </a:r>
            <a:r>
              <a:rPr lang="zh-CN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杆</a:t>
            </a:r>
            <a:endParaRPr lang="en-US" altLang="zh-CN" sz="1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3-</a:t>
            </a:r>
            <a:r>
              <a:rPr lang="zh-CN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左右</a:t>
            </a:r>
            <a:r>
              <a:rPr lang="zh-CN" altLang="zh-CN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连杆</a:t>
            </a:r>
            <a:r>
              <a:rPr lang="zh-CN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片</a:t>
            </a:r>
            <a:endParaRPr lang="en-US" altLang="zh-CN" sz="1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4-</a:t>
            </a:r>
            <a:r>
              <a:rPr lang="zh-CN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转轴</a:t>
            </a:r>
            <a:r>
              <a:rPr lang="zh-CN" altLang="zh-CN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支撑</a:t>
            </a:r>
            <a:r>
              <a:rPr lang="zh-CN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架</a:t>
            </a:r>
            <a:endParaRPr lang="en-US" altLang="zh-CN" sz="1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5-19</a:t>
            </a:r>
            <a:r>
              <a:rPr lang="zh-CN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曲柄</a:t>
            </a:r>
            <a:endParaRPr lang="en-US" altLang="zh-CN" sz="1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6-</a:t>
            </a:r>
            <a:r>
              <a:rPr lang="zh-CN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推杆 </a:t>
            </a:r>
            <a:r>
              <a:rPr lang="en-US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</a:p>
          <a:p>
            <a:r>
              <a:rPr lang="en-US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7</a:t>
            </a:r>
            <a:r>
              <a:rPr lang="zh-CN" altLang="en-US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8-44</a:t>
            </a:r>
            <a:r>
              <a:rPr lang="zh-CN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曲柄</a:t>
            </a:r>
            <a:endParaRPr lang="en-US" altLang="zh-CN" sz="1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9-</a:t>
            </a:r>
            <a:r>
              <a:rPr lang="zh-CN" altLang="zh-CN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底座</a:t>
            </a:r>
            <a:endParaRPr lang="en-US" altLang="zh-CN" sz="14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21654" y="3738070"/>
            <a:ext cx="2146742" cy="243143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200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三大机构</a:t>
            </a:r>
            <a:endParaRPr lang="en-US" altLang="zh-CN" sz="2200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平衡</a:t>
            </a:r>
            <a:r>
              <a:rPr lang="zh-CN" altLang="zh-CN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机构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zh-CN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自动关门机构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zh-CN" altLang="zh-CN" dirty="0" smtClean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门体可拆卸机构</a:t>
            </a:r>
            <a:endParaRPr lang="zh-CN" altLang="zh-CN" dirty="0">
              <a:solidFill>
                <a:schemeClr val="accent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6377" y="515389"/>
            <a:ext cx="8894619" cy="29322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6377" y="3447632"/>
            <a:ext cx="8894619" cy="34103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8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523</Words>
  <Application>Microsoft Office PowerPoint</Application>
  <PresentationFormat>全屏显示(4:3)</PresentationFormat>
  <Paragraphs>113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Adobe 黑体 Std R</vt:lpstr>
      <vt:lpstr>等线</vt:lpstr>
      <vt:lpstr>等线 Light</vt:lpstr>
      <vt:lpstr>黑体</vt:lpstr>
      <vt:lpstr>华文中宋</vt:lpstr>
      <vt:lpstr>宋体</vt:lpstr>
      <vt:lpstr>Arial</vt:lpstr>
      <vt:lpstr>Berlin Sans FB Demi</vt:lpstr>
      <vt:lpstr>Calibri</vt:lpstr>
      <vt:lpstr>Calibri Light</vt:lpstr>
      <vt:lpstr>Cambria Math</vt:lpstr>
      <vt:lpstr>Wingdings</vt:lpstr>
      <vt:lpstr>Office 主题​​</vt:lpstr>
      <vt:lpstr>自定义设计方案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方 舟</dc:creator>
  <cp:lastModifiedBy>方 舟</cp:lastModifiedBy>
  <cp:revision>273</cp:revision>
  <dcterms:created xsi:type="dcterms:W3CDTF">2018-05-23T06:52:01Z</dcterms:created>
  <dcterms:modified xsi:type="dcterms:W3CDTF">2018-05-25T08:26:18Z</dcterms:modified>
</cp:coreProperties>
</file>